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6" r:id="rId5"/>
    <p:sldId id="273" r:id="rId6"/>
    <p:sldId id="259" r:id="rId7"/>
    <p:sldId id="260" r:id="rId8"/>
    <p:sldId id="266" r:id="rId9"/>
    <p:sldId id="265" r:id="rId10"/>
    <p:sldId id="297" r:id="rId11"/>
    <p:sldId id="277" r:id="rId12"/>
    <p:sldId id="261" r:id="rId13"/>
    <p:sldId id="285" r:id="rId14"/>
    <p:sldId id="287" r:id="rId15"/>
    <p:sldId id="267" r:id="rId16"/>
    <p:sldId id="262" r:id="rId17"/>
    <p:sldId id="290" r:id="rId18"/>
    <p:sldId id="291" r:id="rId19"/>
    <p:sldId id="268" r:id="rId20"/>
    <p:sldId id="263" r:id="rId21"/>
    <p:sldId id="293" r:id="rId22"/>
    <p:sldId id="278" r:id="rId23"/>
    <p:sldId id="269" r:id="rId24"/>
    <p:sldId id="271" r:id="rId25"/>
    <p:sldId id="264" r:id="rId26"/>
    <p:sldId id="270" r:id="rId27"/>
    <p:sldId id="295" r:id="rId28"/>
    <p:sldId id="272" r:id="rId29"/>
    <p:sldId id="274" r:id="rId30"/>
    <p:sldId id="275" r:id="rId31"/>
    <p:sldId id="279" r:id="rId32"/>
    <p:sldId id="300" r:id="rId33"/>
    <p:sldId id="301" r:id="rId34"/>
    <p:sldId id="280" r:id="rId35"/>
    <p:sldId id="302" r:id="rId36"/>
    <p:sldId id="299" r:id="rId37"/>
    <p:sldId id="305" r:id="rId38"/>
    <p:sldId id="282" r:id="rId39"/>
    <p:sldId id="281" r:id="rId40"/>
    <p:sldId id="304" r:id="rId41"/>
    <p:sldId id="283" r:id="rId42"/>
    <p:sldId id="306" r:id="rId43"/>
    <p:sldId id="288" r:id="rId44"/>
    <p:sldId id="292" r:id="rId45"/>
    <p:sldId id="307" r:id="rId46"/>
    <p:sldId id="303" r:id="rId47"/>
    <p:sldId id="308" r:id="rId48"/>
    <p:sldId id="298" r:id="rId49"/>
    <p:sldId id="294" r:id="rId50"/>
    <p:sldId id="284" r:id="rId51"/>
    <p:sldId id="289" r:id="rId52"/>
    <p:sldId id="29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7467600" cy="18288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 Black" pitchFamily="34" charset="0"/>
              </a:rPr>
              <a:t>ABROMA AUGUSTA</a:t>
            </a:r>
            <a:endParaRPr lang="en-US" sz="5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324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Sleepless night, at times full of dreams of various things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Forgetfulness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Absent-minded.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Giddiness, tendency to vomit, emptiness of the head; headache.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Pain on the back of the head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Tight feeling on the side of the head; worse morning due to heaviness of head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Better in open air, burning in vertex.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Rolling of head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EYES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Weak-sightedness due to suffering from diabetes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Paleness and  heaviness due to insomnia.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Puffiness of the lids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Conjunctiva becomes pale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562292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Buzzing sound in the ears, hard of hearing.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Thin, white pus discharge, thick, whitish, from right ear, sticky.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6477000"/>
          </a:xfrm>
        </p:spPr>
        <p:txBody>
          <a:bodyPr/>
          <a:lstStyle/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FACE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Pale, wrinkled, old looking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Furuncles on the face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NOSE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Frequent sneezing associated with headache.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Coryza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with cough and low grade fever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Desire to rub.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MOUTH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Dryness of the mouth, almost constant, with desire for drinking large quantities of cold water</a:t>
            </a: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TONGUE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Clean  and dry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THROAT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Painful swallow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Difficulty in swallowing solids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Prefers liquid diet.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Dry, burning sensation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248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RESPIRATORY SYSTEM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Throbbing sensation with heaviness as if something has been put on the chest.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Lumpy sputum- whitish / yellowish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 cold air, evening, night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cough, patient holds the chest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585152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HEART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Palpitation,  &lt; on movement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pain.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Weakness of the heart with faint feeling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655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APPETITE</a:t>
            </a: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Tendency to take food continuously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Non appeasing of hunger.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Desire for all kinds of food, sweets, acids, fish and meat, rice, bread; not satisfied with eating</a:t>
            </a: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STOOL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Constipation; stiff stool in black lumps.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Hard, dry, knotty and frothy.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Stool passes with much straining.</a:t>
            </a:r>
          </a:p>
          <a:p>
            <a:pP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BROMA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855316" cy="3124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 descr="C:\Users\user\Desktop\ABROM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419600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URINE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Diabetes, urinal discharge ; starchy urine; Urine of high specific gravity.</a:t>
            </a: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Fishy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of urine</a:t>
            </a: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Nocturnal enuresis</a:t>
            </a: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Profuse urination both day and night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Passage of urine, very large quantity every time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Passes urine every two hours; desire to drink after urination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0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MALE  SEXUAL  SYMPTOMS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Wound of the urethra caused by urine containing starch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Frequent urination at night.</a:t>
            </a: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Absence of sexual desire</a:t>
            </a: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Inability to coition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FEMALE  SEXUAL SYMPTOMS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Irregular menstruation;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Dysmenorrhoea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Severe pain of the pelvis during menstrual discharge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Scanty or profuse  discharge of clots of dark red blood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Colicky pain in the lower abdomen 2 to 3 days before menses</a:t>
            </a: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6477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Pain in the hands and legs followed by weakness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The patient lacks energy to leave bed; sometimes convulsion like hysteria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Ovaritis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ovarian neuralgia,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vaginismus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menstrual colic etc.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Leucorrhoea thin, watery,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profuse,white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EXTREMITIES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Weakness and backache.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Lack of energy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Pain in the kidney region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SKIN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Dry skin with scabies, aggravation at night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Small pimples, carbuncle, skin disease of the diabetic patient.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SLEEP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enough, drowsiness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Aversion  to do any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Unrefreshed sleep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Sleeps better in the early part of the morning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324600"/>
          </a:xfrm>
        </p:spPr>
        <p:txBody>
          <a:bodyPr/>
          <a:lstStyle/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Dose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10-20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gtt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in tincture form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Powder form 5-6 grain four times a day.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Arial Black" pitchFamily="34" charset="0"/>
              </a:rPr>
              <a:t>It is a valuable substitute for </a:t>
            </a:r>
            <a:r>
              <a:rPr lang="en-US" sz="3600" dirty="0" err="1" smtClean="0">
                <a:latin typeface="Arial Black" pitchFamily="34" charset="0"/>
              </a:rPr>
              <a:t>Hydrastis</a:t>
            </a:r>
            <a:r>
              <a:rPr lang="en-US" sz="3600" dirty="0" smtClean="0">
                <a:latin typeface="Arial Black" pitchFamily="34" charset="0"/>
              </a:rPr>
              <a:t>, </a:t>
            </a:r>
            <a:r>
              <a:rPr lang="en-US" sz="3600" dirty="0" err="1" smtClean="0">
                <a:latin typeface="Arial Black" pitchFamily="34" charset="0"/>
              </a:rPr>
              <a:t>Viburnum</a:t>
            </a:r>
            <a:r>
              <a:rPr lang="en-US" sz="3600" dirty="0" smtClean="0">
                <a:latin typeface="Arial Black" pitchFamily="34" charset="0"/>
              </a:rPr>
              <a:t> and </a:t>
            </a:r>
            <a:r>
              <a:rPr lang="en-US" sz="3600" dirty="0" err="1" smtClean="0">
                <a:latin typeface="Arial Black" pitchFamily="34" charset="0"/>
              </a:rPr>
              <a:t>Pulsatilla</a:t>
            </a:r>
            <a:endParaRPr lang="en-US" sz="3400" dirty="0" smtClean="0">
              <a:latin typeface="Arial Black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</a:t>
            </a:r>
            <a:endParaRPr lang="en-US" dirty="0"/>
          </a:p>
        </p:txBody>
      </p:sp>
      <p:pic>
        <p:nvPicPr>
          <p:cNvPr id="4098" name="Picture 2" descr="C:\Users\user\Desktop\hot tem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541019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400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Common name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Devil's Cotton,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Kambal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Olak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Tambol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Prover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– Dr D N Ray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It grows in various states of India.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Pharmaceutical use      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Leaves and root.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Family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Sterculiaceae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</a:t>
            </a:r>
            <a:endParaRPr lang="en-US" dirty="0"/>
          </a:p>
        </p:txBody>
      </p:sp>
      <p:pic>
        <p:nvPicPr>
          <p:cNvPr id="5122" name="Picture 2" descr="C:\Users\user\Desktop\insom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410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</a:t>
            </a:r>
            <a:endParaRPr lang="en-US" dirty="0"/>
          </a:p>
        </p:txBody>
      </p:sp>
      <p:pic>
        <p:nvPicPr>
          <p:cNvPr id="6147" name="Picture 3" descr="C:\Users\user\Desktop\forg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6505575" cy="452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</a:t>
            </a:r>
            <a:endParaRPr lang="en-US" dirty="0"/>
          </a:p>
        </p:txBody>
      </p:sp>
      <p:pic>
        <p:nvPicPr>
          <p:cNvPr id="3074" name="Picture 2" descr="C:\Users\user\Desktop\depress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257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user\Desktop\14606667655_c677231581_o-825x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981199"/>
            <a:ext cx="7858125" cy="387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</a:t>
            </a:r>
            <a:endParaRPr lang="en-US" dirty="0"/>
          </a:p>
        </p:txBody>
      </p:sp>
      <p:pic>
        <p:nvPicPr>
          <p:cNvPr id="7170" name="Picture 2" descr="C:\Users\user\Desktop\back head p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5410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ser\Desktop\open ai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638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?????????????</a:t>
            </a:r>
            <a:endParaRPr lang="en-US" dirty="0"/>
          </a:p>
        </p:txBody>
      </p:sp>
      <p:pic>
        <p:nvPicPr>
          <p:cNvPr id="2050" name="Picture 2" descr="C:\Users\user\Desktop\terenceHillEating.gif.7e624eb4281a0e1dd4e874db0abe103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5410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</a:t>
            </a:r>
            <a:endParaRPr lang="en-US" dirty="0"/>
          </a:p>
        </p:txBody>
      </p:sp>
      <p:pic>
        <p:nvPicPr>
          <p:cNvPr id="8194" name="Picture 2" descr="C:\Users\user\Desktop\sneezing-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5181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</a:t>
            </a:r>
            <a:endParaRPr lang="en-US" dirty="0"/>
          </a:p>
        </p:txBody>
      </p:sp>
      <p:pic>
        <p:nvPicPr>
          <p:cNvPr id="9218" name="Picture 2" descr="C:\Users\user\Desktop\rubbing nos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1983581"/>
            <a:ext cx="4762500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ser\Desktop\bus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23875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Tincture is made from the leaves of the plant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500_F_227722693_cvIW5XJ11pKP2YSrNGgBgi1rZaOZoi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905000"/>
            <a:ext cx="6350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</a:t>
            </a:r>
            <a:endParaRPr lang="en-US" dirty="0"/>
          </a:p>
        </p:txBody>
      </p:sp>
      <p:pic>
        <p:nvPicPr>
          <p:cNvPr id="10242" name="Picture 2" descr="C:\Users\user\Desktop\cold wate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05000"/>
            <a:ext cx="60579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</a:t>
            </a:r>
            <a:endParaRPr lang="en-US" dirty="0"/>
          </a:p>
        </p:txBody>
      </p:sp>
      <p:pic>
        <p:nvPicPr>
          <p:cNvPr id="9218" name="Picture 2" descr="C:\Users\user\Desktop\220px-Lgive_lashon_(cropped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21718"/>
            <a:ext cx="4648200" cy="4002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</a:t>
            </a:r>
            <a:endParaRPr lang="en-US" dirty="0"/>
          </a:p>
        </p:txBody>
      </p:sp>
      <p:pic>
        <p:nvPicPr>
          <p:cNvPr id="3074" name="Picture 2" descr="C:\Users\user\Desktop\old lo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5867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?????????????</a:t>
            </a:r>
            <a:endParaRPr lang="en-US" dirty="0"/>
          </a:p>
        </p:txBody>
      </p:sp>
      <p:pic>
        <p:nvPicPr>
          <p:cNvPr id="5122" name="Picture 2" descr="C:\Users\user\Desktop\man-coughs-and-holds-che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103" y="1554163"/>
            <a:ext cx="561219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??????????????</a:t>
            </a:r>
            <a:endParaRPr lang="en-US" dirty="0"/>
          </a:p>
        </p:txBody>
      </p:sp>
      <p:pic>
        <p:nvPicPr>
          <p:cNvPr id="10242" name="Picture 2" descr="C:\Users\user\Desktop\Dysphagia-FBMe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54163"/>
            <a:ext cx="594360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</a:t>
            </a:r>
            <a:endParaRPr lang="en-US" dirty="0"/>
          </a:p>
        </p:txBody>
      </p:sp>
      <p:pic>
        <p:nvPicPr>
          <p:cNvPr id="6146" name="Picture 2" descr="C:\Users\user\Desktop\discharge-ear-infant-c200px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4343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?????????????</a:t>
            </a:r>
            <a:endParaRPr lang="en-US" dirty="0"/>
          </a:p>
        </p:txBody>
      </p:sp>
      <p:pic>
        <p:nvPicPr>
          <p:cNvPr id="11267" name="Picture 3" descr="C:\Users\user\Desktop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5105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?????????????</a:t>
            </a:r>
            <a:endParaRPr lang="en-US" dirty="0"/>
          </a:p>
        </p:txBody>
      </p:sp>
      <p:pic>
        <p:nvPicPr>
          <p:cNvPr id="1026" name="Picture 2" descr="C:\Users\user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562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</a:t>
            </a:r>
            <a:endParaRPr lang="en-US" dirty="0"/>
          </a:p>
        </p:txBody>
      </p:sp>
      <p:pic>
        <p:nvPicPr>
          <p:cNvPr id="6146" name="Picture 2" descr="C:\Users\user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4953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abroma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731519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pale conjuct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486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Furuncle+of+f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5000" smtClean="0">
                <a:latin typeface="Times New Roman" pitchFamily="18" charset="0"/>
                <a:cs typeface="Times New Roman" pitchFamily="18" charset="0"/>
              </a:rPr>
              <a:t>    THANK 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YOU ALL………..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THERAPEUTIC ACTIONS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Cures diabetes(DM, DI)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Dysmenorrhoea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Weakness of brain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It is often used in the treatment of wounds, abscess and carbuncle of the diabetic patients.</a:t>
            </a:r>
          </a:p>
          <a:p>
            <a:pPr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albuminuria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it gives wonderful result.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200" dirty="0" smtClean="0"/>
              <a:t>Effective physiological responses:</a:t>
            </a:r>
            <a:r>
              <a:rPr lang="en-US" sz="5000" dirty="0" smtClean="0"/>
              <a:t/>
            </a:r>
            <a:br>
              <a:rPr lang="en-US" sz="5000" dirty="0" smtClean="0"/>
            </a:b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 cases of pains,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dysmenorrhoea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skin diseases, diabetes, Insomnia, weakness, rheumatic pain, giddiness,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albuminuria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etc; the effect is much better.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Physio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-chemical action: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This drug is used as an uterine tonic; in the treatment of congestion and various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dysmenorrhoea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It regulates the menstrual flow.</a:t>
            </a:r>
          </a:p>
          <a:p>
            <a:pPr algn="just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86800" cy="6172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MIND</a:t>
            </a:r>
          </a:p>
          <a:p>
            <a:pPr>
              <a:buFont typeface="Wingdings" pitchFamily="2" charset="2"/>
              <a:buChar char="§"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Hot tempered</a:t>
            </a:r>
          </a:p>
          <a:p>
            <a:pPr>
              <a:buFont typeface="Wingdings" pitchFamily="2" charset="2"/>
              <a:buChar char="§"/>
            </a:pPr>
            <a:endParaRPr lang="en-US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Easily irritated</a:t>
            </a:r>
          </a:p>
          <a:p>
            <a:pPr>
              <a:buFont typeface="Wingdings" pitchFamily="2" charset="2"/>
              <a:buChar char="§"/>
            </a:pPr>
            <a:endParaRPr lang="en-US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Insomnia</a:t>
            </a:r>
          </a:p>
          <a:p>
            <a:pPr>
              <a:buFont typeface="Wingdings" pitchFamily="2" charset="2"/>
              <a:buChar char="§"/>
            </a:pPr>
            <a:endParaRPr lang="en-US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Cannot concentrate mind</a:t>
            </a:r>
          </a:p>
          <a:p>
            <a:pPr>
              <a:buFont typeface="Wingdings" pitchFamily="2" charset="2"/>
              <a:buChar char="§"/>
            </a:pPr>
            <a:endParaRPr lang="en-US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Depression, dislike for active work</a:t>
            </a:r>
          </a:p>
          <a:p>
            <a:pPr>
              <a:buFont typeface="Wingdings" pitchFamily="2" charset="2"/>
              <a:buChar char="§"/>
            </a:pPr>
            <a:endParaRPr lang="en-US" sz="3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Contradiction unbearable</a:t>
            </a:r>
          </a:p>
          <a:p>
            <a:pPr>
              <a:buFont typeface="Wingdings" pitchFamily="2" charset="2"/>
              <a:buChar char="§"/>
            </a:pPr>
            <a:endParaRPr lang="en-US" sz="3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</TotalTime>
  <Words>704</Words>
  <Application>Microsoft Office PowerPoint</Application>
  <PresentationFormat>On-screen Show (4:3)</PresentationFormat>
  <Paragraphs>222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Trek</vt:lpstr>
      <vt:lpstr>Slide 1</vt:lpstr>
      <vt:lpstr>Slide 2</vt:lpstr>
      <vt:lpstr>Slide 3</vt:lpstr>
      <vt:lpstr>Slide 4</vt:lpstr>
      <vt:lpstr>Slide 5</vt:lpstr>
      <vt:lpstr>Slide 6</vt:lpstr>
      <vt:lpstr> Effective physiological responses: </vt:lpstr>
      <vt:lpstr> Physio-chemical action: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???????????</vt:lpstr>
      <vt:lpstr>????????????</vt:lpstr>
      <vt:lpstr>???????????</vt:lpstr>
      <vt:lpstr>???????????</vt:lpstr>
      <vt:lpstr>????????????</vt:lpstr>
      <vt:lpstr>??????????</vt:lpstr>
      <vt:lpstr>????????</vt:lpstr>
      <vt:lpstr>?????????????</vt:lpstr>
      <vt:lpstr>????????????</vt:lpstr>
      <vt:lpstr>???????????</vt:lpstr>
      <vt:lpstr>??????????</vt:lpstr>
      <vt:lpstr>???????????</vt:lpstr>
      <vt:lpstr>????????</vt:lpstr>
      <vt:lpstr>???????????</vt:lpstr>
      <vt:lpstr>???????????</vt:lpstr>
      <vt:lpstr>?????????????</vt:lpstr>
      <vt:lpstr>??????????????</vt:lpstr>
      <vt:lpstr>?????????</vt:lpstr>
      <vt:lpstr>?????????????</vt:lpstr>
      <vt:lpstr>?????????????</vt:lpstr>
      <vt:lpstr>???????????</vt:lpstr>
      <vt:lpstr>Slide 50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109</cp:revision>
  <dcterms:created xsi:type="dcterms:W3CDTF">2006-08-16T00:00:00Z</dcterms:created>
  <dcterms:modified xsi:type="dcterms:W3CDTF">2019-03-20T05:02:33Z</dcterms:modified>
</cp:coreProperties>
</file>